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46" r:id="rId2"/>
    <p:sldId id="435" r:id="rId3"/>
    <p:sldId id="380" r:id="rId4"/>
    <p:sldId id="449" r:id="rId5"/>
    <p:sldId id="452" r:id="rId6"/>
    <p:sldId id="454" r:id="rId7"/>
    <p:sldId id="455" r:id="rId8"/>
    <p:sldId id="481" r:id="rId9"/>
    <p:sldId id="456" r:id="rId10"/>
    <p:sldId id="458" r:id="rId11"/>
    <p:sldId id="480" r:id="rId12"/>
    <p:sldId id="477" r:id="rId13"/>
    <p:sldId id="487" r:id="rId14"/>
    <p:sldId id="488" r:id="rId15"/>
    <p:sldId id="489" r:id="rId16"/>
    <p:sldId id="490" r:id="rId17"/>
    <p:sldId id="291" r:id="rId18"/>
  </p:sldIdLst>
  <p:sldSz cx="9144000" cy="5143500" type="screen16x9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Impact" pitchFamily="34" charset="0"/>
      <p:regular r:id="rId26"/>
    </p:embeddedFont>
    <p:embeddedFont>
      <p:font typeface="微软雅黑" pitchFamily="34" charset="-122"/>
      <p:regular r:id="rId27"/>
      <p:bold r:id="rId28"/>
    </p:embeddedFont>
    <p:embeddedFont>
      <p:font typeface="楷体" pitchFamily="49" charset="-122"/>
      <p:regular r:id="rId29"/>
    </p:embeddedFont>
  </p:embeddedFontLst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/>
    <p:restoredTop sz="95062"/>
  </p:normalViewPr>
  <p:slideViewPr>
    <p:cSldViewPr>
      <p:cViewPr>
        <p:scale>
          <a:sx n="100" d="100"/>
          <a:sy n="100" d="100"/>
        </p:scale>
        <p:origin x="-1860" y="-732"/>
      </p:cViewPr>
      <p:guideLst>
        <p:guide orient="horz" pos="33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78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887DD7D-B928-4585-91D1-BF0F461967B4}" type="datetimeFigureOut">
              <a:rPr lang="zh-CN" altLang="en-US"/>
              <a:t>2024/8/19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00AE80F-06E2-48AA-95D1-F9CB34EA98EB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008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F3EB373-F3B7-400A-9177-1DD088B412EF}" type="datetimeFigureOut">
              <a:rPr lang="zh-CN" altLang="en-US"/>
              <a:t>2024/8/19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2023651-32F5-4845-A29B-2BD85304093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746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5"/>
          <p:cNvGrpSpPr/>
          <p:nvPr userDrawn="1"/>
        </p:nvGrpSpPr>
        <p:grpSpPr bwMode="auto">
          <a:xfrm>
            <a:off x="6572250" y="0"/>
            <a:ext cx="2500313" cy="620713"/>
            <a:chOff x="6572317" y="-380"/>
            <a:chExt cx="2500563" cy="621410"/>
          </a:xfrm>
        </p:grpSpPr>
        <p:sp>
          <p:nvSpPr>
            <p:cNvPr id="6" name="矩形 6"/>
            <p:cNvSpPr>
              <a:spLocks noChangeArrowheads="1"/>
            </p:cNvSpPr>
            <p:nvPr/>
          </p:nvSpPr>
          <p:spPr bwMode="auto">
            <a:xfrm>
              <a:off x="6572317" y="-380"/>
              <a:ext cx="1011339" cy="500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defRPr/>
              </a:pPr>
              <a:r>
                <a:rPr kumimoji="1" lang="en-US" altLang="zh-CN" sz="2800">
                  <a:solidFill>
                    <a:srgbClr val="A11111"/>
                  </a:solidFill>
                  <a:latin typeface="宋体" panose="02010600030101010101" pitchFamily="2" charset="-122"/>
                </a:rPr>
                <a:t>1 </a:t>
              </a:r>
              <a:r>
                <a:rPr kumimoji="1" lang="zh-CN" altLang="en-US" sz="2800">
                  <a:solidFill>
                    <a:srgbClr val="A11111"/>
                  </a:solidFill>
                  <a:latin typeface="宋体" panose="02010600030101010101" pitchFamily="2" charset="-122"/>
                </a:rPr>
                <a:t>春</a:t>
              </a:r>
              <a:r>
                <a:rPr kumimoji="1" lang="en-US" altLang="zh-CN">
                  <a:solidFill>
                    <a:srgbClr val="A11111"/>
                  </a:solidFill>
                  <a:latin typeface="宋体" panose="02010600030101010101" pitchFamily="2" charset="-122"/>
                </a:rPr>
                <a:t>/</a:t>
              </a:r>
              <a:endParaRPr kumimoji="1" lang="en-US" altLang="zh-CN" dirty="0">
                <a:solidFill>
                  <a:srgbClr val="A11111"/>
                </a:solidFill>
                <a:latin typeface="宋体" panose="02010600030101010101" pitchFamily="2" charset="-122"/>
              </a:endParaRPr>
            </a:p>
          </p:txBody>
        </p:sp>
        <p:pic>
          <p:nvPicPr>
            <p:cNvPr id="7" name="图片 3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37145" y="55245"/>
              <a:ext cx="1435735" cy="565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矩形 6"/>
          <p:cNvSpPr>
            <a:spLocks noChangeArrowheads="1"/>
          </p:cNvSpPr>
          <p:nvPr/>
        </p:nvSpPr>
        <p:spPr bwMode="auto">
          <a:xfrm>
            <a:off x="5601305" y="137195"/>
            <a:ext cx="2139047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kumimoji="1" lang="zh-CN" altLang="en-US" sz="2400" b="1" dirty="0">
                <a:solidFill>
                  <a:srgbClr val="A11111"/>
                </a:solidFill>
                <a:latin typeface="宋体" panose="02010600030101010101" pitchFamily="2" charset="-122"/>
              </a:rPr>
              <a:t>有朋自远方来</a:t>
            </a:r>
            <a:r>
              <a:rPr kumimoji="1" lang="en-US" altLang="zh-CN" sz="2400" b="1" dirty="0">
                <a:solidFill>
                  <a:srgbClr val="A11111"/>
                </a:solidFill>
                <a:latin typeface="宋体" panose="02010600030101010101" pitchFamily="2" charset="-122"/>
              </a:rPr>
              <a:t>/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29"/>
          <a:stretch/>
        </p:blipFill>
        <p:spPr>
          <a:xfrm>
            <a:off x="7487413" y="4168554"/>
            <a:ext cx="1656587" cy="974946"/>
          </a:xfrm>
          <a:prstGeom prst="rect">
            <a:avLst/>
          </a:prstGeom>
        </p:spPr>
      </p:pic>
      <p:pic>
        <p:nvPicPr>
          <p:cNvPr id="5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580" y="51470"/>
            <a:ext cx="1440270" cy="58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ransition spd="slow">
    <p:random/>
  </p:transition>
  <p:hf sldNum="0" hdr="0" ftr="0" dt="0"/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"/>
          <p:cNvSpPr txBox="1">
            <a:spLocks noChangeArrowheads="1"/>
          </p:cNvSpPr>
          <p:nvPr/>
        </p:nvSpPr>
        <p:spPr bwMode="auto">
          <a:xfrm>
            <a:off x="539750" y="700088"/>
            <a:ext cx="8281988" cy="3416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朋友是伤心时，最想见的人；是打扰时，不用说对不起的人；是高升时，不用改变称呼的人；是天涯海角，都彼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此挂念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的人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。朋友是我们生生世世的牵挂。朋友就像收藏的宝贝，不是每天都捧在手里，但是无比珍贵。那我们该怎样与朋友相处，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才能使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友谊万古长青呢？一起来参加我们今天的实践活动吧。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  <p:bldLst>
      <p:bldP spid="3788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合 35"/>
          <p:cNvGrpSpPr/>
          <p:nvPr/>
        </p:nvGrpSpPr>
        <p:grpSpPr bwMode="auto">
          <a:xfrm>
            <a:off x="44450" y="-20638"/>
            <a:ext cx="2006600" cy="521969"/>
            <a:chOff x="70" y="-63"/>
            <a:chExt cx="3161" cy="821"/>
          </a:xfrm>
        </p:grpSpPr>
        <p:sp>
          <p:nvSpPr>
            <p:cNvPr id="4710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3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菱形 38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611560" y="855527"/>
            <a:ext cx="8337863" cy="95218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  <a:spcBef>
                <a:spcPct val="50000"/>
              </a:spcBef>
            </a:pPr>
            <a:r>
              <a:rPr lang="zh-CN" altLang="en-US" b="1" dirty="0" smtClean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互联网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丰富和改变了现代人的交友方式</a:t>
            </a:r>
            <a:r>
              <a:rPr lang="zh-CN" altLang="en-US" b="1" dirty="0" smtClean="0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，在很多人看来，网络</a:t>
            </a:r>
            <a:r>
              <a:rPr lang="zh-CN" altLang="en-US" b="1" dirty="0" smtClean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交友有利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也有弊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请谈谈你的看法。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3528" y="1822544"/>
            <a:ext cx="8265160" cy="3125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ts val="338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我认为网络是一把双刃剑，同样网络交友既有利也有弊。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</a:p>
          <a:p>
            <a:pPr eaLnBrk="1" latinLnBrk="0" hangingPunct="1">
              <a:lnSpc>
                <a:spcPts val="3380"/>
              </a:lnSpc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利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：借助网络的虚拟性，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可以使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双方能够突破时间、空间的局限，突破尊卑、疏密关系的界限，以完全平等的身份畅谈，达到缓释紧张情绪、交流思想、增进友谊的目的；网络提供了广泛交往的机会，大家交往是以对话的模式、匿名的身份进行的，避免了现实中的繁文缛节，使交友更加方便、快捷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……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1" animBg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1419622"/>
            <a:ext cx="8265160" cy="2235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ts val="418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弊：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网络人际交往可能诱发各种人格障碍，比较突出的有攻击型人格障碍、情感双重障碍或多重人格障碍等；可能会因为年少无知，上当受骗；可能会沉溺社交网络，不思进取，影响正常学业，导致学习成绩下降</a:t>
            </a:r>
            <a:r>
              <a:rPr lang="en-US" altLang="zh-CN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……</a:t>
            </a:r>
          </a:p>
        </p:txBody>
      </p:sp>
      <p:grpSp>
        <p:nvGrpSpPr>
          <p:cNvPr id="8" name="组合 35"/>
          <p:cNvGrpSpPr/>
          <p:nvPr/>
        </p:nvGrpSpPr>
        <p:grpSpPr bwMode="auto">
          <a:xfrm>
            <a:off x="44450" y="-20638"/>
            <a:ext cx="2006600" cy="521969"/>
            <a:chOff x="70" y="-63"/>
            <a:chExt cx="3161" cy="821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2" name="AutoShape 12"/>
          <p:cNvSpPr>
            <a:spLocks noChangeArrowheads="1"/>
          </p:cNvSpPr>
          <p:nvPr/>
        </p:nvSpPr>
        <p:spPr bwMode="auto">
          <a:xfrm>
            <a:off x="2623160" y="627534"/>
            <a:ext cx="3749040" cy="49784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活动二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：展示个人风采</a:t>
            </a:r>
            <a:endParaRPr lang="zh-CN" altLang="en-US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3995" y="1180465"/>
            <a:ext cx="871537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　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  1.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策划活动方案。确定活动的时间安排、组织形式、活动的流程、主持人的遴选等。</a:t>
            </a:r>
            <a:endParaRPr kumimoji="0" lang="zh-CN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  <a:p>
            <a:pPr lvl="0" eaLnBrk="0" hangingPunct="0"/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　  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2.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自我介绍的准备。每名同学都</a:t>
            </a:r>
            <a:r>
              <a:rPr lang="zh-CN" altLang="en-US" b="1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写份</a:t>
            </a:r>
            <a:r>
              <a:rPr lang="en-US" altLang="zh-CN" b="1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《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自我介绍</a:t>
            </a:r>
            <a:r>
              <a:rPr lang="en-US" altLang="zh-CN" b="1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》,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要介绍清楚以下内容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: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姓名、特长、兴趣爱好、理想以及选择朋友的标准等。力求做到条理清楚、简洁明了。</a:t>
            </a:r>
            <a:endParaRPr kumimoji="0" lang="zh-CN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　  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3.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按照方案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,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选择恰当的时间进行自我介绍。</a:t>
            </a:r>
            <a:endParaRPr kumimoji="0" lang="zh-CN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  <a:p>
            <a:pPr marL="0" marR="0" lvl="0" indent="0" algn="l" defTabSz="914400" rtl="0" eaLnBrk="0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　  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4.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找朋友。每名同学都可以大方地说出自己愿意与“谁”交朋友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,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并且主动地说出与朋友之间的共同理想和追求</a:t>
            </a:r>
            <a:r>
              <a:rPr lang="en-US" altLang="zh-CN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,</a:t>
            </a:r>
            <a:r>
              <a:rPr lang="zh-CN" altLang="en-US" b="1" dirty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畅想以后的交往等。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</p:txBody>
      </p:sp>
      <p:grpSp>
        <p:nvGrpSpPr>
          <p:cNvPr id="4" name="组合 35"/>
          <p:cNvGrpSpPr/>
          <p:nvPr/>
        </p:nvGrpSpPr>
        <p:grpSpPr bwMode="auto">
          <a:xfrm>
            <a:off x="44450" y="-20638"/>
            <a:ext cx="2006600" cy="521969"/>
            <a:chOff x="70" y="-63"/>
            <a:chExt cx="3161" cy="821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2" grpId="1" animBg="1"/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0408" y="411510"/>
            <a:ext cx="818832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小 的 我</a:t>
            </a: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妈妈说我像只猴子，坐不住，我看倒也不假。谁让我姓孙呢！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齐天大圣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孙悟空和我同姓，想当初它既能大闹，我为何不能小闹呢？</a:t>
            </a:r>
          </a:p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可能是和孙猴子有缘，我看电影爱看有猴子的，而且我这只小猴子脾气不改，都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16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岁了，还爱看动画片，这些都是如我这般大的孩子们嗤之以鼻的。难怪妈妈常说：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唉，这孩子，整天疯疯癫癫的，标准的猴儿！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嘿，猴儿就猴儿吧。谁让我睡觉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翻跟头，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玩游戏乱点头呢。哦，对啦 ，说到玩游戏，我还要讲几句，我家新买的平板电脑，刚玩了几天，就让我给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收拾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坏了，害得爸爸跑了好几回维修部。</a:t>
            </a:r>
          </a:p>
        </p:txBody>
      </p:sp>
      <p:grpSp>
        <p:nvGrpSpPr>
          <p:cNvPr id="3" name="组合 35"/>
          <p:cNvGrpSpPr/>
          <p:nvPr/>
        </p:nvGrpSpPr>
        <p:grpSpPr bwMode="auto">
          <a:xfrm>
            <a:off x="44450" y="-20638"/>
            <a:ext cx="2006600" cy="521969"/>
            <a:chOff x="70" y="-63"/>
            <a:chExt cx="3161" cy="821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  <p:bldLst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617656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如同孙悟空厌恶紧箍咒一般，我最讨厌理发。可妈妈就是不依我，刚理过几个星期，她就又催了：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看你那头发那么长了，快去理理吧。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其实，我倒是很喜欢自己的发型，可她非逼我去，不然就牺牲星期天，亲自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押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着我去。理发店里人很多，我趁机上街溜达了一圈，东瞧西逛的十分过瘾，等想起来理发的时候，呀，理发店该关门了。我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急匆匆地跑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回家，妈妈正在门口着急呢。哎，只好有劳妈妈周末亲自来监督我了！</a:t>
            </a:r>
          </a:p>
        </p:txBody>
      </p:sp>
      <p:grpSp>
        <p:nvGrpSpPr>
          <p:cNvPr id="3" name="组合 35"/>
          <p:cNvGrpSpPr/>
          <p:nvPr/>
        </p:nvGrpSpPr>
        <p:grpSpPr bwMode="auto">
          <a:xfrm>
            <a:off x="44450" y="-20638"/>
            <a:ext cx="2006600" cy="521969"/>
            <a:chOff x="70" y="-63"/>
            <a:chExt cx="3161" cy="821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  <p:bldLst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620160"/>
            <a:ext cx="8501449" cy="4183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其实，妈妈倒是挺了解我的。她知道我爱写一些小说、诗歌、散文、影评等，就常常鼓励我，看到我写的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说说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经常点赞，尽管这些东西有时连我自己都不愿意再看。但妈妈却说我写得好：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小猴儿有出息，将来还要当作家呢！万事开头难嘛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……”</a:t>
            </a:r>
          </a:p>
          <a:p>
            <a:pPr>
              <a:lnSpc>
                <a:spcPct val="12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可惜，我生性像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，写上四五页，把笔一扔，出门去了。干啥？体验一下生活，实践一下嘛。谁叫爸爸当初让我姓孙，妈妈要我叫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波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呢？既有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波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则必动，既姓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孙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便必猴嘛！</a:t>
            </a:r>
          </a:p>
        </p:txBody>
      </p:sp>
      <p:grpSp>
        <p:nvGrpSpPr>
          <p:cNvPr id="3" name="组合 35"/>
          <p:cNvGrpSpPr/>
          <p:nvPr/>
        </p:nvGrpSpPr>
        <p:grpSpPr bwMode="auto">
          <a:xfrm>
            <a:off x="44450" y="-20638"/>
            <a:ext cx="2006600" cy="521969"/>
            <a:chOff x="70" y="-63"/>
            <a:chExt cx="3161" cy="821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9" cy="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  <p:bldLst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1003195"/>
            <a:ext cx="8224520" cy="257666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  <a:sym typeface="+mn-ea"/>
              </a:rPr>
              <a:t>同学们，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  <a:sym typeface="+mn-ea"/>
              </a:rPr>
              <a:t>生活需要友情，人生需要朋友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  <a:sym typeface="+mn-ea"/>
              </a:rPr>
              <a:t>。生活中我们要交真友，善交好友，多交益友。在网络的虚拟世界里，我们更需要警惕邪恶，防止虚伪，反对背叛。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  <a:sym typeface="+mn-ea"/>
              </a:rPr>
              <a:t>愿你的人生友情常伴，有爱相随！</a:t>
            </a:r>
          </a:p>
        </p:txBody>
      </p:sp>
      <p:grpSp>
        <p:nvGrpSpPr>
          <p:cNvPr id="3" name="组合 35"/>
          <p:cNvGrpSpPr/>
          <p:nvPr/>
        </p:nvGrpSpPr>
        <p:grpSpPr bwMode="auto">
          <a:xfrm>
            <a:off x="44450" y="-20638"/>
            <a:ext cx="2006600" cy="523241"/>
            <a:chOff x="70" y="-63"/>
            <a:chExt cx="3161" cy="823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课堂小结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  <p:bldLst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3"/>
          <p:cNvSpPr txBox="1">
            <a:spLocks noChangeArrowheads="1"/>
          </p:cNvSpPr>
          <p:nvPr/>
        </p:nvSpPr>
        <p:spPr bwMode="auto">
          <a:xfrm>
            <a:off x="651727" y="1419225"/>
            <a:ext cx="7834197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defTabSz="685800"/>
            <a:r>
              <a:rPr lang="zh-CN" altLang="en-US" sz="6600" b="1" dirty="0">
                <a:solidFill>
                  <a:srgbClr val="FF6600"/>
                </a:solidFill>
                <a:latin typeface="宋体" panose="02010600030101010101" pitchFamily="2" charset="-122"/>
                <a:cs typeface="Xingkai SC"/>
              </a:rPr>
              <a:t>七彩课堂  伴你成长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6919" y="2259015"/>
            <a:ext cx="5190161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AutoShape 4" descr="u=3784913937,2036986700&amp;fm=173&amp;s=E748B357430070EDCBD45DE20300E030&amp;w=640&amp;h=421&amp;img"/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8918" name="AutoShape 6" descr="u=3784913937,2036986700&amp;fm=173&amp;s=E748B357430070EDCBD45DE20300E030&amp;w=640&amp;h=421&amp;img"/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71422" y="632954"/>
            <a:ext cx="770595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100" b="1" dirty="0">
                <a:solidFill>
                  <a:srgbClr val="FF0000"/>
                </a:solidFill>
                <a:latin typeface="宋体" panose="02010600030101010101" pitchFamily="2" charset="-122"/>
              </a:rPr>
              <a:t>综合性学</a:t>
            </a:r>
            <a:r>
              <a:rPr lang="zh-CN" altLang="en-US" sz="51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习</a:t>
            </a:r>
            <a:endParaRPr lang="en-US" altLang="zh-CN" sz="51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en-US" altLang="zh-CN" sz="5100" b="1" dirty="0">
                <a:solidFill>
                  <a:srgbClr val="FF0000"/>
                </a:solidFill>
                <a:latin typeface="宋体" panose="02010600030101010101" pitchFamily="2" charset="-122"/>
              </a:rPr>
              <a:t>           </a:t>
            </a:r>
            <a:r>
              <a:rPr lang="zh-CN" altLang="en-US" sz="5100" b="1" dirty="0">
                <a:solidFill>
                  <a:srgbClr val="FF0000"/>
                </a:solidFill>
                <a:latin typeface="宋体" panose="02010600030101010101" pitchFamily="2" charset="-122"/>
              </a:rPr>
              <a:t>有朋自远方来</a:t>
            </a:r>
          </a:p>
        </p:txBody>
      </p:sp>
      <p:grpSp>
        <p:nvGrpSpPr>
          <p:cNvPr id="12" name="组合 1"/>
          <p:cNvGrpSpPr>
            <a:grpSpLocks/>
          </p:cNvGrpSpPr>
          <p:nvPr/>
        </p:nvGrpSpPr>
        <p:grpSpPr bwMode="auto">
          <a:xfrm>
            <a:off x="58738" y="50800"/>
            <a:ext cx="1920875" cy="369332"/>
            <a:chOff x="58738" y="50800"/>
            <a:chExt cx="1920875" cy="369332"/>
          </a:xfrm>
        </p:grpSpPr>
        <p:sp>
          <p:nvSpPr>
            <p:cNvPr id="13" name="圆角矩形 12">
              <a:extLst/>
            </p:cNvPr>
            <p:cNvSpPr/>
            <p:nvPr/>
          </p:nvSpPr>
          <p:spPr>
            <a:xfrm>
              <a:off x="58738" y="98425"/>
              <a:ext cx="1920875" cy="312738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/>
            </a:p>
          </p:txBody>
        </p:sp>
        <p:sp>
          <p:nvSpPr>
            <p:cNvPr id="14" name="文本框 1"/>
            <p:cNvSpPr txBox="1">
              <a:spLocks noChangeArrowheads="1"/>
            </p:cNvSpPr>
            <p:nvPr/>
          </p:nvSpPr>
          <p:spPr bwMode="auto">
            <a:xfrm>
              <a:off x="117475" y="50800"/>
              <a:ext cx="180049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1800" b="1" dirty="0">
                  <a:solidFill>
                    <a:schemeClr val="bg1"/>
                  </a:solidFill>
                  <a:latin typeface="宋体" pitchFamily="2" charset="-122"/>
                </a:rPr>
                <a:t>七年级语文上册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11"/>
          <p:cNvGrpSpPr/>
          <p:nvPr/>
        </p:nvGrpSpPr>
        <p:grpSpPr bwMode="auto">
          <a:xfrm>
            <a:off x="11113" y="-20538"/>
            <a:ext cx="2051050" cy="523875"/>
            <a:chOff x="0" y="-63"/>
            <a:chExt cx="3231" cy="824"/>
          </a:xfrm>
        </p:grpSpPr>
        <p:sp>
          <p:nvSpPr>
            <p:cNvPr id="3993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学习目标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79388" y="915988"/>
            <a:ext cx="8497887" cy="29546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55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．学会搜集整理资料。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．学会用准确、生动、文明、得体的语言进行交流。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．学会与人合作，能用文字、语言展示自己的学习成果。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4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．培养友情，理解交友之道。了解“朋友”的内涵，</a:t>
            </a:r>
          </a:p>
          <a:p>
            <a:pPr>
              <a:lnSpc>
                <a:spcPct val="155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学会与别人交朋友。</a:t>
            </a:r>
          </a:p>
        </p:txBody>
      </p:sp>
      <p:sp>
        <p:nvSpPr>
          <p:cNvPr id="39944" name="AutoShape 8" descr="u=3784913937,2036986700&amp;fm=173&amp;s=E748B357430070EDCBD45DE20300E030&amp;w=640&amp;h=421&amp;img"/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  <p:bldLst>
      <p:bldP spid="3994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3" name="组合 9"/>
          <p:cNvGrpSpPr/>
          <p:nvPr/>
        </p:nvGrpSpPr>
        <p:grpSpPr bwMode="auto">
          <a:xfrm>
            <a:off x="28575" y="-92546"/>
            <a:ext cx="2006600" cy="519113"/>
            <a:chOff x="70" y="-63"/>
            <a:chExt cx="3160" cy="817"/>
          </a:xfrm>
        </p:grpSpPr>
        <p:sp>
          <p:nvSpPr>
            <p:cNvPr id="4096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30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611188" y="1492250"/>
            <a:ext cx="8064500" cy="23821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55000"/>
              </a:lnSpc>
            </a:pPr>
            <a:r>
              <a:rPr lang="zh-CN" altLang="en-US" b="1" dirty="0">
                <a:latin typeface="宋体" pitchFamily="2" charset="-122"/>
              </a:rPr>
              <a:t>活动要求：</a:t>
            </a:r>
          </a:p>
          <a:p>
            <a:pPr>
              <a:lnSpc>
                <a:spcPct val="155000"/>
              </a:lnSpc>
            </a:pPr>
            <a:r>
              <a:rPr lang="en-US" altLang="zh-CN" b="1" dirty="0" smtClean="0">
                <a:latin typeface="宋体" pitchFamily="2" charset="-122"/>
              </a:rPr>
              <a:t>    1.</a:t>
            </a:r>
            <a:r>
              <a:rPr lang="zh-CN" altLang="en-US" b="1" dirty="0" smtClean="0">
                <a:latin typeface="宋体" pitchFamily="2" charset="-122"/>
              </a:rPr>
              <a:t>每</a:t>
            </a:r>
            <a:r>
              <a:rPr lang="zh-CN" altLang="en-US" b="1" dirty="0">
                <a:latin typeface="宋体" pitchFamily="2" charset="-122"/>
              </a:rPr>
              <a:t>组组内交流课前搜集到的有关友情</a:t>
            </a:r>
            <a:r>
              <a:rPr lang="zh-CN" altLang="en-US" b="1" dirty="0" smtClean="0">
                <a:latin typeface="宋体" pitchFamily="2" charset="-122"/>
              </a:rPr>
              <a:t>的诗词</a:t>
            </a:r>
            <a:r>
              <a:rPr lang="zh-CN" altLang="en-US" b="1" dirty="0">
                <a:latin typeface="宋体" pitchFamily="2" charset="-122"/>
              </a:rPr>
              <a:t>文章</a:t>
            </a:r>
            <a:r>
              <a:rPr lang="zh-CN" altLang="en-US" b="1" dirty="0" smtClean="0">
                <a:latin typeface="宋体" pitchFamily="2" charset="-122"/>
              </a:rPr>
              <a:t>、感人故事</a:t>
            </a:r>
            <a:r>
              <a:rPr lang="zh-CN" altLang="en-US" b="1" dirty="0">
                <a:latin typeface="宋体" pitchFamily="2" charset="-122"/>
              </a:rPr>
              <a:t>、</a:t>
            </a:r>
            <a:r>
              <a:rPr lang="zh-CN" altLang="en-US" b="1" dirty="0" smtClean="0">
                <a:latin typeface="宋体" pitchFamily="2" charset="-122"/>
              </a:rPr>
              <a:t>名言</a:t>
            </a:r>
            <a:r>
              <a:rPr lang="zh-CN" altLang="en-US" b="1" dirty="0" smtClean="0">
                <a:latin typeface="宋体" pitchFamily="2" charset="-122"/>
              </a:rPr>
              <a:t>警句等</a:t>
            </a:r>
            <a:r>
              <a:rPr lang="zh-CN" altLang="en-US" b="1" dirty="0">
                <a:latin typeface="宋体" pitchFamily="2" charset="-122"/>
              </a:rPr>
              <a:t>，记录员汇总大家的资料并整理。</a:t>
            </a:r>
          </a:p>
          <a:p>
            <a:pPr>
              <a:lnSpc>
                <a:spcPct val="155000"/>
              </a:lnSpc>
            </a:pPr>
            <a:r>
              <a:rPr lang="en-US" altLang="zh-CN" b="1" dirty="0" smtClean="0">
                <a:latin typeface="宋体" pitchFamily="2" charset="-122"/>
              </a:rPr>
              <a:t>    2.</a:t>
            </a:r>
            <a:r>
              <a:rPr lang="zh-CN" altLang="en-US" b="1" dirty="0" smtClean="0">
                <a:latin typeface="宋体" pitchFamily="2" charset="-122"/>
              </a:rPr>
              <a:t>组</a:t>
            </a:r>
            <a:r>
              <a:rPr lang="zh-CN" altLang="en-US" b="1" dirty="0">
                <a:latin typeface="宋体" pitchFamily="2" charset="-122"/>
              </a:rPr>
              <a:t>内评选出上台展示的同学，要求脱稿展示。</a:t>
            </a:r>
          </a:p>
        </p:txBody>
      </p:sp>
      <p:sp>
        <p:nvSpPr>
          <p:cNvPr id="40972" name="AutoShape 12"/>
          <p:cNvSpPr>
            <a:spLocks noChangeArrowheads="1"/>
          </p:cNvSpPr>
          <p:nvPr/>
        </p:nvSpPr>
        <p:spPr bwMode="auto">
          <a:xfrm>
            <a:off x="3222624" y="916305"/>
            <a:ext cx="3365599" cy="57658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活动一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：探讨交友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之道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1" grpId="0" animBg="1"/>
      <p:bldP spid="40971" grpId="1" animBg="1"/>
      <p:bldP spid="4097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7" name="组合 14"/>
          <p:cNvGrpSpPr/>
          <p:nvPr/>
        </p:nvGrpSpPr>
        <p:grpSpPr bwMode="auto">
          <a:xfrm>
            <a:off x="28575" y="-3175"/>
            <a:ext cx="2006600" cy="519113"/>
            <a:chOff x="70" y="-63"/>
            <a:chExt cx="3160" cy="817"/>
          </a:xfrm>
        </p:grpSpPr>
        <p:sp>
          <p:nvSpPr>
            <p:cNvPr id="4198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30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1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菱形 1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3708400" y="484188"/>
            <a:ext cx="2663825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交友名言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720030" y="842963"/>
            <a:ext cx="8028434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</a:rPr>
              <a:t>1. </a:t>
            </a:r>
            <a:r>
              <a:rPr lang="zh-CN" altLang="en-US" b="1" dirty="0">
                <a:latin typeface="宋体" panose="02010600030101010101" pitchFamily="2" charset="-122"/>
              </a:rPr>
              <a:t>君子敬而无失，与人恭而有礼，四海之内皆兄弟也。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755650" y="2571750"/>
            <a:ext cx="7560766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宋体" panose="02010600030101010101" pitchFamily="2" charset="-122"/>
              </a:rPr>
              <a:t>2. </a:t>
            </a:r>
            <a:r>
              <a:rPr lang="zh-CN" altLang="en-US" b="1" dirty="0">
                <a:latin typeface="宋体" panose="02010600030101010101" pitchFamily="2" charset="-122"/>
              </a:rPr>
              <a:t>独学而无友，则孤陋而寡闻。       </a:t>
            </a:r>
            <a:r>
              <a:rPr lang="en-US" altLang="zh-CN" b="1" dirty="0">
                <a:latin typeface="宋体" panose="02010600030101010101" pitchFamily="2" charset="-122"/>
              </a:rPr>
              <a:t>——《</a:t>
            </a:r>
            <a:r>
              <a:rPr lang="zh-CN" altLang="en-US" b="1" dirty="0">
                <a:latin typeface="宋体" panose="02010600030101010101" pitchFamily="2" charset="-122"/>
              </a:rPr>
              <a:t>礼记</a:t>
            </a:r>
            <a:r>
              <a:rPr lang="en-US" altLang="zh-CN" b="1" dirty="0">
                <a:latin typeface="宋体" panose="02010600030101010101" pitchFamily="2" charset="-122"/>
              </a:rPr>
              <a:t>》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755576" y="3550245"/>
            <a:ext cx="3744936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宋体" panose="02010600030101010101" pitchFamily="2" charset="-122"/>
              </a:rPr>
              <a:t>3.</a:t>
            </a:r>
            <a:r>
              <a:rPr lang="zh-CN" altLang="en-US" b="1" dirty="0">
                <a:latin typeface="宋体" panose="02010600030101010101" pitchFamily="2" charset="-122"/>
              </a:rPr>
              <a:t> 近朱者赤，近墨者黑。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250825" y="1419225"/>
            <a:ext cx="8642350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告诉我们：只</a:t>
            </a:r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要提高自己的道德修养，对工作认真负责，不出差错，和人交往态度恭谨而合乎礼节，别人就都乐于与自己交朋友，那么，普天之下到处</a:t>
            </a:r>
            <a:r>
              <a:rPr lang="zh-CN" altLang="en-US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都有你</a:t>
            </a:r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的朋友。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755154" y="3022303"/>
            <a:ext cx="7561262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告诉我们：交</a:t>
            </a:r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个好朋友，可以相互帮助，共同成长。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107504" y="3973001"/>
            <a:ext cx="864235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比喻接近好人可以使人变好，接近坏人可以使人变坏。指客观环境对人有很</a:t>
            </a:r>
            <a:r>
              <a:rPr lang="zh-CN" altLang="en-US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大的影</a:t>
            </a:r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响。说明交友的重要性。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8" grpId="0" animBg="1"/>
      <p:bldP spid="41998" grpId="1" animBg="1"/>
      <p:bldP spid="41999" grpId="0" animBg="1"/>
      <p:bldP spid="41999" grpId="1" animBg="1"/>
      <p:bldP spid="42000" grpId="0" animBg="1"/>
      <p:bldP spid="42000" grpId="1" animBg="1"/>
      <p:bldP spid="42001" grpId="0" animBg="1"/>
      <p:bldP spid="42001" grpId="1" animBg="1"/>
      <p:bldP spid="42002" grpId="0" animBg="1"/>
      <p:bldP spid="42002" grpId="1" animBg="1"/>
      <p:bldP spid="42003" grpId="0" animBg="1"/>
      <p:bldP spid="4200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323850" y="951532"/>
            <a:ext cx="8569325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    4.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懂得处友，就懂得处人；懂得处人，就懂得做人。一个人在处友方面如果有亏缺，他的生活不但不能是快乐的，而且也决不能是善的。</a:t>
            </a:r>
          </a:p>
          <a:p>
            <a:pPr algn="r"/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朱光潜</a:t>
            </a: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323850" y="2464420"/>
            <a:ext cx="8569325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    5.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对一个人最有力的奉承者乃是其本人，而医治这种自我奉承的最好的药方就是朋友的畅所欲言。</a:t>
            </a:r>
          </a:p>
          <a:p>
            <a:pPr algn="r"/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培根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论友谊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》</a:t>
            </a:r>
          </a:p>
        </p:txBody>
      </p:sp>
      <p:grpSp>
        <p:nvGrpSpPr>
          <p:cNvPr id="5" name="组合 14"/>
          <p:cNvGrpSpPr/>
          <p:nvPr/>
        </p:nvGrpSpPr>
        <p:grpSpPr bwMode="auto">
          <a:xfrm>
            <a:off x="28575" y="-3175"/>
            <a:ext cx="2006600" cy="519113"/>
            <a:chOff x="70" y="-63"/>
            <a:chExt cx="3160" cy="817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30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 animBg="1"/>
      <p:bldP spid="44045" grpId="1" animBg="1"/>
      <p:bldP spid="44046" grpId="0" animBg="1"/>
      <p:bldP spid="4404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2" name="组合 14"/>
          <p:cNvGrpSpPr/>
          <p:nvPr/>
        </p:nvGrpSpPr>
        <p:grpSpPr bwMode="auto">
          <a:xfrm>
            <a:off x="28575" y="-3175"/>
            <a:ext cx="2006600" cy="519113"/>
            <a:chOff x="70" y="-63"/>
            <a:chExt cx="3160" cy="817"/>
          </a:xfrm>
        </p:grpSpPr>
        <p:sp>
          <p:nvSpPr>
            <p:cNvPr id="4506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30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1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菱形 1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1276350"/>
            <a:ext cx="8280400" cy="352711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55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海内存知己，天涯若比邻。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王勃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2.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劝君更尽一杯酒，西出阳关无故人。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王维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3.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桃花潭水深千尺，不及汪伦送我情。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李白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4.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莫愁前路无知己，天下谁人不识君。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高适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5.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人生所贵在知己，四海相逢骨肉亲。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李贺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55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6.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平生知心者，屈指能几人？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白居易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3059113" y="771525"/>
            <a:ext cx="26638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交友诗句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nimBg="1"/>
      <p:bldP spid="45067" grpId="1" animBg="1"/>
      <p:bldP spid="4506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14"/>
          <p:cNvGrpSpPr/>
          <p:nvPr/>
        </p:nvGrpSpPr>
        <p:grpSpPr bwMode="auto">
          <a:xfrm>
            <a:off x="28575" y="-107603"/>
            <a:ext cx="2006600" cy="519113"/>
            <a:chOff x="70" y="-63"/>
            <a:chExt cx="3160" cy="817"/>
          </a:xfrm>
        </p:grpSpPr>
        <p:sp>
          <p:nvSpPr>
            <p:cNvPr id="5222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30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1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菱形 1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3635300" y="411510"/>
            <a:ext cx="1728788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交友典故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900113" y="1203325"/>
            <a:ext cx="7704137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250825" y="771550"/>
            <a:ext cx="8424863" cy="40934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杵 臼 之 交      </a:t>
            </a:r>
          </a:p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原文：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时公沙穆来游太学，无资粮，乃变服客佣，为祐赁舂。祐与语大惊，遂共定交于杵臼之间。 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译文：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东汉时期，有一个穷苦好学的读书人，名叫公沙穆。他总认为自己所学有限，想进入京城太学继续深造。公沙穆家中穷困，没有那么多钱给他上太学。于是，公沙穆到一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位叫吴祐的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富户家做舂米工人。（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吴祐曾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任齐相、长史等官职。 ）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吴祐见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公沙穆举止斯文有礼，根本不像做粗工的人，便和他攀谈起来。言谈中，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吴祐发现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公沙穆学识渊博，很有见解。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吴祐不顾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彼此贫富悬殊，便和他在杵臼前成为朋友。“杵臼之交”意思就是交友不计较贫富和身份。封建社会等级森严。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吴祐能够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屈尊降贵与一个穷苦书生交朋友，是件难得之事，因此被传为一段佳话。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  <p:bldP spid="522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8"/>
          <p:cNvGrpSpPr/>
          <p:nvPr/>
        </p:nvGrpSpPr>
        <p:grpSpPr bwMode="auto">
          <a:xfrm>
            <a:off x="34925" y="-92546"/>
            <a:ext cx="2008188" cy="519113"/>
            <a:chOff x="70" y="-63"/>
            <a:chExt cx="3161" cy="817"/>
          </a:xfrm>
        </p:grpSpPr>
        <p:sp>
          <p:nvSpPr>
            <p:cNvPr id="46082" name="文本框 6"/>
            <p:cNvSpPr txBox="1">
              <a:spLocks noChangeArrowheads="1"/>
            </p:cNvSpPr>
            <p:nvPr/>
          </p:nvSpPr>
          <p:spPr bwMode="auto">
            <a:xfrm>
              <a:off x="677" y="-63"/>
              <a:ext cx="2529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合作交流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2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250825" y="427543"/>
            <a:ext cx="8424863" cy="3046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莫 逆 之 交      </a:t>
            </a:r>
          </a:p>
          <a:p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原文：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子祀、子舆、子犁、子来四人相与语曰：“孰能以无为首，以生为脊，以死为尻，孰知死生存亡之一体者，吾与之友矣。”四人相视而笑，莫逆于心，遂相与为友。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“莫逆之交”意思是非常要好或情投意合的朋友。    </a:t>
            </a:r>
          </a:p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</a:p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50825" y="2716213"/>
            <a:ext cx="8570913" cy="1938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译文：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子祀、子舆、子犁、子来四个人共同谈论，说：“谁能把无当作头，把生当作脊梁，把死当作尾骨，谁能认识到死生存亡是一体的，我们就和他交朋友。”四个人相互望着一笑，彼此心意想通，于是就共同结为朋友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  <p:bldP spid="46086" grpId="1"/>
      <p:bldP spid="46087" grpId="0"/>
      <p:bldP spid="46087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73d106f6-451d-44fa-b043-a83a46813fd9}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1701</Words>
  <Application>Microsoft Office PowerPoint</Application>
  <PresentationFormat>全屏显示(16:9)</PresentationFormat>
  <Paragraphs>77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Calibri</vt:lpstr>
      <vt:lpstr>Heiti SC Medium</vt:lpstr>
      <vt:lpstr>黑体</vt:lpstr>
      <vt:lpstr>Impact</vt:lpstr>
      <vt:lpstr>Times New Roman</vt:lpstr>
      <vt:lpstr>微软雅黑</vt:lpstr>
      <vt:lpstr>Xingkai SC</vt:lpstr>
      <vt:lpstr>楷体</vt:lpstr>
      <vt:lpstr>楷体_GB2312</vt:lpstr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474</cp:revision>
  <dcterms:created xsi:type="dcterms:W3CDTF">2018-11-06T06:39:00Z</dcterms:created>
  <dcterms:modified xsi:type="dcterms:W3CDTF">2024-08-19T03:42:08Z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